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sldIdLst>
    <p:sldId id="281" r:id="rId2"/>
    <p:sldId id="258" r:id="rId3"/>
    <p:sldId id="259" r:id="rId4"/>
    <p:sldId id="260" r:id="rId5"/>
    <p:sldId id="261" r:id="rId6"/>
    <p:sldId id="277" r:id="rId7"/>
    <p:sldId id="278" r:id="rId8"/>
    <p:sldId id="279" r:id="rId9"/>
    <p:sldId id="280" r:id="rId10"/>
    <p:sldId id="282" r:id="rId11"/>
    <p:sldId id="283" r:id="rId12"/>
    <p:sldId id="284" r:id="rId13"/>
    <p:sldId id="285" r:id="rId14"/>
    <p:sldId id="286" r:id="rId15"/>
    <p:sldId id="287" r:id="rId16"/>
    <p:sldId id="288" r:id="rId17"/>
    <p:sldId id="289" r:id="rId18"/>
    <p:sldId id="290" r:id="rId19"/>
    <p:sldId id="266"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81"/>
            <p14:sldId id="258"/>
            <p14:sldId id="259"/>
            <p14:sldId id="260"/>
            <p14:sldId id="261"/>
            <p14:sldId id="277"/>
            <p14:sldId id="278"/>
            <p14:sldId id="279"/>
            <p14:sldId id="280"/>
            <p14:sldId id="282"/>
            <p14:sldId id="283"/>
            <p14:sldId id="284"/>
            <p14:sldId id="285"/>
            <p14:sldId id="286"/>
            <p14:sldId id="287"/>
            <p14:sldId id="288"/>
            <p14:sldId id="289"/>
            <p14:sldId id="290"/>
            <p14:sldId id="26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client id="{FB37FD28-D53E-40B1-B35C-C5CE9C49F457}" v="15" dt="2023-01-09T09:21:20.04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1560" autoAdjust="0"/>
  </p:normalViewPr>
  <p:slideViewPr>
    <p:cSldViewPr snapToGrid="0">
      <p:cViewPr varScale="1">
        <p:scale>
          <a:sx n="51" d="100"/>
          <a:sy n="51" d="100"/>
        </p:scale>
        <p:origin x="1644"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custSel modSld">
      <pc:chgData name="Silvia Pala" userId="f0133cc1-7ddc-4617-95f3-a1b241401a99" providerId="ADAL" clId="{ABC6307B-B60B-454A-976B-DDCE970DFD28}" dt="2023-01-08T15:03:27.659" v="123" actId="6549"/>
      <pc:docMkLst>
        <pc:docMk/>
      </pc:docMkLst>
      <pc:sldChg chg="modNotesTx">
        <pc:chgData name="Silvia Pala" userId="f0133cc1-7ddc-4617-95f3-a1b241401a99" providerId="ADAL" clId="{ABC6307B-B60B-454A-976B-DDCE970DFD28}" dt="2023-01-08T14:43:40.940" v="12" actId="255"/>
        <pc:sldMkLst>
          <pc:docMk/>
          <pc:sldMk cId="2387966906" sldId="261"/>
        </pc:sldMkLst>
      </pc:sldChg>
      <pc:sldChg chg="modNotesTx">
        <pc:chgData name="Silvia Pala" userId="f0133cc1-7ddc-4617-95f3-a1b241401a99" providerId="ADAL" clId="{ABC6307B-B60B-454A-976B-DDCE970DFD28}" dt="2023-01-08T14:57:36.039" v="119" actId="20577"/>
        <pc:sldMkLst>
          <pc:docMk/>
          <pc:sldMk cId="616837162" sldId="263"/>
        </pc:sldMkLst>
      </pc:sldChg>
      <pc:sldChg chg="modNotesTx">
        <pc:chgData name="Silvia Pala" userId="f0133cc1-7ddc-4617-95f3-a1b241401a99" providerId="ADAL" clId="{ABC6307B-B60B-454A-976B-DDCE970DFD28}" dt="2023-01-08T15:03:27.659" v="123" actId="6549"/>
        <pc:sldMkLst>
          <pc:docMk/>
          <pc:sldMk cId="2346385826" sldId="276"/>
        </pc:sldMkLst>
      </pc:sldChg>
      <pc:sldChg chg="modNotesTx">
        <pc:chgData name="Silvia Pala" userId="f0133cc1-7ddc-4617-95f3-a1b241401a99" providerId="ADAL" clId="{ABC6307B-B60B-454A-976B-DDCE970DFD28}" dt="2023-01-08T14:44:41.579" v="14" actId="20577"/>
        <pc:sldMkLst>
          <pc:docMk/>
          <pc:sldMk cId="1558746304" sldId="277"/>
        </pc:sldMkLst>
      </pc:sldChg>
      <pc:sldChg chg="modNotesTx">
        <pc:chgData name="Silvia Pala" userId="f0133cc1-7ddc-4617-95f3-a1b241401a99" providerId="ADAL" clId="{ABC6307B-B60B-454A-976B-DDCE970DFD28}" dt="2023-01-08T14:45:23.199" v="58" actId="20577"/>
        <pc:sldMkLst>
          <pc:docMk/>
          <pc:sldMk cId="1096830046" sldId="278"/>
        </pc:sldMkLst>
      </pc:sldChg>
      <pc:sldChg chg="modNotesTx">
        <pc:chgData name="Silvia Pala" userId="f0133cc1-7ddc-4617-95f3-a1b241401a99" providerId="ADAL" clId="{ABC6307B-B60B-454A-976B-DDCE970DFD28}" dt="2023-01-08T14:46:27.215" v="65" actId="20577"/>
        <pc:sldMkLst>
          <pc:docMk/>
          <pc:sldMk cId="3969320904" sldId="279"/>
        </pc:sldMkLst>
      </pc:sldChg>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1857215B-FAA4-46C3-B0EB-1A75D23FEC6A}"/>
    <pc:docChg chg="modSld">
      <pc:chgData name="Silvia Pala" userId="f0133cc1-7ddc-4617-95f3-a1b241401a99" providerId="ADAL" clId="{1857215B-FAA4-46C3-B0EB-1A75D23FEC6A}" dt="2023-01-09T09:38:22.232" v="33" actId="20577"/>
      <pc:docMkLst>
        <pc:docMk/>
      </pc:docMkLst>
      <pc:sldChg chg="modNotesTx">
        <pc:chgData name="Silvia Pala" userId="f0133cc1-7ddc-4617-95f3-a1b241401a99" providerId="ADAL" clId="{1857215B-FAA4-46C3-B0EB-1A75D23FEC6A}" dt="2023-01-09T09:38:22.232" v="33" actId="20577"/>
        <pc:sldMkLst>
          <pc:docMk/>
          <pc:sldMk cId="3969320904" sldId="279"/>
        </pc:sldMkLst>
      </pc:sldChg>
    </pc:docChg>
  </pc:docChgLst>
  <pc:docChgLst>
    <pc:chgData name="Silvia Pala" userId="f0133cc1-7ddc-4617-95f3-a1b241401a99" providerId="ADAL" clId="{FB37FD28-D53E-40B1-B35C-C5CE9C49F457}"/>
    <pc:docChg chg="undo custSel addSld delSld modSld modSection">
      <pc:chgData name="Silvia Pala" userId="f0133cc1-7ddc-4617-95f3-a1b241401a99" providerId="ADAL" clId="{FB37FD28-D53E-40B1-B35C-C5CE9C49F457}" dt="2023-01-09T09:24:25.602" v="49"/>
      <pc:docMkLst>
        <pc:docMk/>
      </pc:docMkLst>
      <pc:sldChg chg="del">
        <pc:chgData name="Silvia Pala" userId="f0133cc1-7ddc-4617-95f3-a1b241401a99" providerId="ADAL" clId="{FB37FD28-D53E-40B1-B35C-C5CE9C49F457}" dt="2023-01-08T19:10:42.301" v="14" actId="2696"/>
        <pc:sldMkLst>
          <pc:docMk/>
          <pc:sldMk cId="1789935164" sldId="256"/>
        </pc:sldMkLst>
      </pc:sldChg>
      <pc:sldChg chg="modNotesTx">
        <pc:chgData name="Silvia Pala" userId="f0133cc1-7ddc-4617-95f3-a1b241401a99" providerId="ADAL" clId="{FB37FD28-D53E-40B1-B35C-C5CE9C49F457}" dt="2023-01-08T18:49:30.225" v="0"/>
        <pc:sldMkLst>
          <pc:docMk/>
          <pc:sldMk cId="2071940014" sldId="264"/>
        </pc:sldMkLst>
      </pc:sldChg>
      <pc:sldChg chg="modNotesTx">
        <pc:chgData name="Silvia Pala" userId="f0133cc1-7ddc-4617-95f3-a1b241401a99" providerId="ADAL" clId="{FB37FD28-D53E-40B1-B35C-C5CE9C49F457}" dt="2023-01-08T18:50:34.016" v="7"/>
        <pc:sldMkLst>
          <pc:docMk/>
          <pc:sldMk cId="3980787955" sldId="265"/>
        </pc:sldMkLst>
      </pc:sldChg>
      <pc:sldChg chg="del modNotesTx">
        <pc:chgData name="Silvia Pala" userId="f0133cc1-7ddc-4617-95f3-a1b241401a99" providerId="ADAL" clId="{FB37FD28-D53E-40B1-B35C-C5CE9C49F457}" dt="2023-01-08T18:49:57.785" v="3" actId="2696"/>
        <pc:sldMkLst>
          <pc:docMk/>
          <pc:sldMk cId="3560752740" sldId="267"/>
        </pc:sldMkLst>
      </pc:sldChg>
      <pc:sldChg chg="modNotesTx">
        <pc:chgData name="Silvia Pala" userId="f0133cc1-7ddc-4617-95f3-a1b241401a99" providerId="ADAL" clId="{FB37FD28-D53E-40B1-B35C-C5CE9C49F457}" dt="2023-01-08T18:50:08.037" v="4"/>
        <pc:sldMkLst>
          <pc:docMk/>
          <pc:sldMk cId="2699839278" sldId="268"/>
        </pc:sldMkLst>
      </pc:sldChg>
      <pc:sldChg chg="modNotesTx">
        <pc:chgData name="Silvia Pala" userId="f0133cc1-7ddc-4617-95f3-a1b241401a99" providerId="ADAL" clId="{FB37FD28-D53E-40B1-B35C-C5CE9C49F457}" dt="2023-01-08T18:50:16.390" v="5"/>
        <pc:sldMkLst>
          <pc:docMk/>
          <pc:sldMk cId="2643745448" sldId="269"/>
        </pc:sldMkLst>
      </pc:sldChg>
      <pc:sldChg chg="modNotesTx">
        <pc:chgData name="Silvia Pala" userId="f0133cc1-7ddc-4617-95f3-a1b241401a99" providerId="ADAL" clId="{FB37FD28-D53E-40B1-B35C-C5CE9C49F457}" dt="2023-01-08T18:50:27.394" v="6"/>
        <pc:sldMkLst>
          <pc:docMk/>
          <pc:sldMk cId="2507695649" sldId="270"/>
        </pc:sldMkLst>
      </pc:sldChg>
      <pc:sldChg chg="modNotesTx">
        <pc:chgData name="Silvia Pala" userId="f0133cc1-7ddc-4617-95f3-a1b241401a99" providerId="ADAL" clId="{FB37FD28-D53E-40B1-B35C-C5CE9C49F457}" dt="2023-01-08T18:50:40.398" v="8"/>
        <pc:sldMkLst>
          <pc:docMk/>
          <pc:sldMk cId="1950730613" sldId="271"/>
        </pc:sldMkLst>
      </pc:sldChg>
      <pc:sldChg chg="modSp modNotesTx">
        <pc:chgData name="Silvia Pala" userId="f0133cc1-7ddc-4617-95f3-a1b241401a99" providerId="ADAL" clId="{FB37FD28-D53E-40B1-B35C-C5CE9C49F457}" dt="2023-01-08T19:25:33.592" v="17"/>
        <pc:sldMkLst>
          <pc:docMk/>
          <pc:sldMk cId="2007573997" sldId="272"/>
        </pc:sldMkLst>
        <pc:spChg chg="mod">
          <ac:chgData name="Silvia Pala" userId="f0133cc1-7ddc-4617-95f3-a1b241401a99" providerId="ADAL" clId="{FB37FD28-D53E-40B1-B35C-C5CE9C49F457}" dt="2023-01-08T19:25:33.592" v="17"/>
          <ac:spMkLst>
            <pc:docMk/>
            <pc:sldMk cId="2007573997" sldId="272"/>
            <ac:spMk id="3" creationId="{4D3F9DF7-77A1-FC09-60FA-59C05C4E0D54}"/>
          </ac:spMkLst>
        </pc:spChg>
      </pc:sldChg>
      <pc:sldChg chg="modNotesTx">
        <pc:chgData name="Silvia Pala" userId="f0133cc1-7ddc-4617-95f3-a1b241401a99" providerId="ADAL" clId="{FB37FD28-D53E-40B1-B35C-C5CE9C49F457}" dt="2023-01-08T18:50:51.383" v="10"/>
        <pc:sldMkLst>
          <pc:docMk/>
          <pc:sldMk cId="54116075" sldId="273"/>
        </pc:sldMkLst>
      </pc:sldChg>
      <pc:sldChg chg="modNotesTx">
        <pc:chgData name="Silvia Pala" userId="f0133cc1-7ddc-4617-95f3-a1b241401a99" providerId="ADAL" clId="{FB37FD28-D53E-40B1-B35C-C5CE9C49F457}" dt="2023-01-08T18:50:57.847" v="11"/>
        <pc:sldMkLst>
          <pc:docMk/>
          <pc:sldMk cId="451679681" sldId="274"/>
        </pc:sldMkLst>
      </pc:sldChg>
      <pc:sldChg chg="del">
        <pc:chgData name="Silvia Pala" userId="f0133cc1-7ddc-4617-95f3-a1b241401a99" providerId="ADAL" clId="{FB37FD28-D53E-40B1-B35C-C5CE9C49F457}" dt="2023-01-08T18:51:36.294" v="12" actId="2696"/>
        <pc:sldMkLst>
          <pc:docMk/>
          <pc:sldMk cId="2346385826" sldId="276"/>
        </pc:sldMkLst>
      </pc:sldChg>
      <pc:sldChg chg="addSp modSp mod modNotesTx">
        <pc:chgData name="Silvia Pala" userId="f0133cc1-7ddc-4617-95f3-a1b241401a99" providerId="ADAL" clId="{FB37FD28-D53E-40B1-B35C-C5CE9C49F457}" dt="2023-01-09T09:20:36.400" v="19" actId="13822"/>
        <pc:sldMkLst>
          <pc:docMk/>
          <pc:sldMk cId="1558746304" sldId="277"/>
        </pc:sldMkLst>
        <pc:cxnChg chg="add mod">
          <ac:chgData name="Silvia Pala" userId="f0133cc1-7ddc-4617-95f3-a1b241401a99" providerId="ADAL" clId="{FB37FD28-D53E-40B1-B35C-C5CE9C49F457}" dt="2023-01-09T09:20:36.400" v="19" actId="13822"/>
          <ac:cxnSpMkLst>
            <pc:docMk/>
            <pc:sldMk cId="1558746304" sldId="277"/>
            <ac:cxnSpMk id="7" creationId="{96FD389F-AED5-49C7-0EC0-A1FC6FF4D77F}"/>
          </ac:cxnSpMkLst>
        </pc:cxnChg>
      </pc:sldChg>
      <pc:sldChg chg="addSp delSp modSp mod">
        <pc:chgData name="Silvia Pala" userId="f0133cc1-7ddc-4617-95f3-a1b241401a99" providerId="ADAL" clId="{FB37FD28-D53E-40B1-B35C-C5CE9C49F457}" dt="2023-01-09T09:21:35.614" v="38" actId="1076"/>
        <pc:sldMkLst>
          <pc:docMk/>
          <pc:sldMk cId="1096830046" sldId="278"/>
        </pc:sldMkLst>
        <pc:spChg chg="mod">
          <ac:chgData name="Silvia Pala" userId="f0133cc1-7ddc-4617-95f3-a1b241401a99" providerId="ADAL" clId="{FB37FD28-D53E-40B1-B35C-C5CE9C49F457}" dt="2023-01-09T09:21:20.045" v="35" actId="20577"/>
          <ac:spMkLst>
            <pc:docMk/>
            <pc:sldMk cId="1096830046" sldId="278"/>
            <ac:spMk id="3" creationId="{FE61EF2E-FEC5-560F-99CA-0CCFF8829AB9}"/>
          </ac:spMkLst>
        </pc:spChg>
        <pc:cxnChg chg="add del">
          <ac:chgData name="Silvia Pala" userId="f0133cc1-7ddc-4617-95f3-a1b241401a99" providerId="ADAL" clId="{FB37FD28-D53E-40B1-B35C-C5CE9C49F457}" dt="2023-01-09T09:20:44.488" v="21" actId="11529"/>
          <ac:cxnSpMkLst>
            <pc:docMk/>
            <pc:sldMk cId="1096830046" sldId="278"/>
            <ac:cxnSpMk id="7" creationId="{8E35BAF5-A105-72D7-8F27-807EFF43CF5A}"/>
          </ac:cxnSpMkLst>
        </pc:cxnChg>
        <pc:cxnChg chg="add del">
          <ac:chgData name="Silvia Pala" userId="f0133cc1-7ddc-4617-95f3-a1b241401a99" providerId="ADAL" clId="{FB37FD28-D53E-40B1-B35C-C5CE9C49F457}" dt="2023-01-09T09:20:58.989" v="25" actId="11529"/>
          <ac:cxnSpMkLst>
            <pc:docMk/>
            <pc:sldMk cId="1096830046" sldId="278"/>
            <ac:cxnSpMk id="11" creationId="{9F1A7C49-5C54-E5EE-6084-9B6614525D44}"/>
          </ac:cxnSpMkLst>
        </pc:cxnChg>
        <pc:cxnChg chg="add del mod">
          <ac:chgData name="Silvia Pala" userId="f0133cc1-7ddc-4617-95f3-a1b241401a99" providerId="ADAL" clId="{FB37FD28-D53E-40B1-B35C-C5CE9C49F457}" dt="2023-01-09T09:21:17.043" v="31" actId="11529"/>
          <ac:cxnSpMkLst>
            <pc:docMk/>
            <pc:sldMk cId="1096830046" sldId="278"/>
            <ac:cxnSpMk id="13" creationId="{D312C25D-B1C6-11C6-F652-0DC8972BFF45}"/>
          </ac:cxnSpMkLst>
        </pc:cxnChg>
        <pc:cxnChg chg="add mod">
          <ac:chgData name="Silvia Pala" userId="f0133cc1-7ddc-4617-95f3-a1b241401a99" providerId="ADAL" clId="{FB37FD28-D53E-40B1-B35C-C5CE9C49F457}" dt="2023-01-09T09:21:35.614" v="38" actId="1076"/>
          <ac:cxnSpMkLst>
            <pc:docMk/>
            <pc:sldMk cId="1096830046" sldId="278"/>
            <ac:cxnSpMk id="15" creationId="{90694646-11A3-9801-DCA9-60F05C168E4E}"/>
          </ac:cxnSpMkLst>
        </pc:cxnChg>
      </pc:sldChg>
      <pc:sldChg chg="addSp modSp mod">
        <pc:chgData name="Silvia Pala" userId="f0133cc1-7ddc-4617-95f3-a1b241401a99" providerId="ADAL" clId="{FB37FD28-D53E-40B1-B35C-C5CE9C49F457}" dt="2023-01-09T09:21:45.501" v="40" actId="13822"/>
        <pc:sldMkLst>
          <pc:docMk/>
          <pc:sldMk cId="3969320904" sldId="279"/>
        </pc:sldMkLst>
        <pc:cxnChg chg="add mod">
          <ac:chgData name="Silvia Pala" userId="f0133cc1-7ddc-4617-95f3-a1b241401a99" providerId="ADAL" clId="{FB37FD28-D53E-40B1-B35C-C5CE9C49F457}" dt="2023-01-09T09:21:45.501" v="40" actId="13822"/>
          <ac:cxnSpMkLst>
            <pc:docMk/>
            <pc:sldMk cId="3969320904" sldId="279"/>
            <ac:cxnSpMk id="7" creationId="{9EA3B230-D228-AA46-14B2-AFCF69577857}"/>
          </ac:cxnSpMkLst>
        </pc:cxnChg>
      </pc:sldChg>
      <pc:sldChg chg="modSp mod">
        <pc:chgData name="Silvia Pala" userId="f0133cc1-7ddc-4617-95f3-a1b241401a99" providerId="ADAL" clId="{FB37FD28-D53E-40B1-B35C-C5CE9C49F457}" dt="2023-01-09T09:24:25.602" v="49"/>
        <pc:sldMkLst>
          <pc:docMk/>
          <pc:sldMk cId="3042670274" sldId="280"/>
        </pc:sldMkLst>
        <pc:spChg chg="mod">
          <ac:chgData name="Silvia Pala" userId="f0133cc1-7ddc-4617-95f3-a1b241401a99" providerId="ADAL" clId="{FB37FD28-D53E-40B1-B35C-C5CE9C49F457}" dt="2023-01-09T09:24:25.602" v="49"/>
          <ac:spMkLst>
            <pc:docMk/>
            <pc:sldMk cId="3042670274" sldId="280"/>
            <ac:spMk id="2" creationId="{5001EC82-1654-9E4C-0774-B97601E448B0}"/>
          </ac:spMkLst>
        </pc:spChg>
      </pc:sldChg>
      <pc:sldChg chg="add">
        <pc:chgData name="Silvia Pala" userId="f0133cc1-7ddc-4617-95f3-a1b241401a99" providerId="ADAL" clId="{FB37FD28-D53E-40B1-B35C-C5CE9C49F457}" dt="2023-01-08T19:10:33.691" v="13"/>
        <pc:sldMkLst>
          <pc:docMk/>
          <pc:sldMk cId="1073600648" sldId="281"/>
        </pc:sldMkLst>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Foglio1!$B$2:$B$5</c:f>
              <c:numCache>
                <c:formatCode>General</c:formatCode>
                <c:ptCount val="4"/>
                <c:pt idx="0">
                  <c:v>9.1510999999999996</c:v>
                </c:pt>
                <c:pt idx="1">
                  <c:v>2.8174999999999999</c:v>
                </c:pt>
                <c:pt idx="2">
                  <c:v>5.9992999999999999</c:v>
                </c:pt>
                <c:pt idx="3">
                  <c:v>1.1500999999999999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Foglio1!$C$2:$C$5</c:f>
              <c:numCache>
                <c:formatCode>General</c:formatCode>
                <c:ptCount val="4"/>
                <c:pt idx="0">
                  <c:v>6.6449999999999996</c:v>
                </c:pt>
                <c:pt idx="1">
                  <c:v>0.71050000000000002</c:v>
                </c:pt>
                <c:pt idx="2">
                  <c:v>5.1840000000000002</c:v>
                </c:pt>
                <c:pt idx="3">
                  <c:v>0.75049999999999994</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Cambio Piano</c:v>
                </c:pt>
                <c:pt idx="3">
                  <c:v>Bitangente</c:v>
                </c:pt>
              </c:strCache>
            </c:strRef>
          </c:cat>
          <c:val>
            <c:numRef>
              <c:f>Foglio1!$D$2:$D$5</c:f>
              <c:numCache>
                <c:formatCode>General</c:formatCode>
                <c:ptCount val="4"/>
                <c:pt idx="0">
                  <c:v>6.6449999999999996</c:v>
                </c:pt>
                <c:pt idx="1">
                  <c:v>0.37240000000000001</c:v>
                </c:pt>
                <c:pt idx="2">
                  <c:v>5.1840000000000002</c:v>
                </c:pt>
                <c:pt idx="3">
                  <c:v>0.75049999999999994</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09/01/2023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DA09090-268C-4DF2-B2E7-B5C5F4626554}"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4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seconda alternativa proposta è costituita da un’</a:t>
            </a:r>
            <a:r>
              <a:rPr lang="it-IT" b="1" dirty="0"/>
              <a:t>unica manovra a due impulsi secanti</a:t>
            </a:r>
            <a:r>
              <a:rPr lang="it-IT" dirty="0"/>
              <a:t>, ed è stata costruita attraverso un </a:t>
            </a:r>
            <a:r>
              <a:rPr lang="it-IT" b="1" dirty="0"/>
              <a:t>metodo numerico implementato in MATLAB</a:t>
            </a:r>
            <a:r>
              <a:rPr lang="it-IT" dirty="0"/>
              <a:t>.</a:t>
            </a:r>
          </a:p>
          <a:p>
            <a:r>
              <a:rPr lang="it-IT" dirty="0"/>
              <a:t>L’idea iniziale era quella di trovare la manovra a due impulsi che in assoluto fosse in grado di </a:t>
            </a:r>
            <a:r>
              <a:rPr lang="it-IT" b="1" dirty="0"/>
              <a:t>minimizzare il costo complessivo della strategia</a:t>
            </a:r>
            <a:r>
              <a:rPr lang="it-IT" dirty="0"/>
              <a:t>.</a:t>
            </a:r>
          </a:p>
          <a:p>
            <a:r>
              <a:rPr lang="it-IT" dirty="0"/>
              <a:t>Tale orbita è stata poi scartata a favore di quella scelta a seguito di </a:t>
            </a:r>
            <a:r>
              <a:rPr lang="it-IT" b="1" dirty="0"/>
              <a:t>considerazioni sui tempi impiegati della strategia</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7398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trovare la </a:t>
            </a:r>
            <a:r>
              <a:rPr lang="it-IT" b="1" dirty="0"/>
              <a:t>manovra a costo minimo</a:t>
            </a:r>
            <a:r>
              <a:rPr lang="it-IT" dirty="0"/>
              <a:t>, sono state discretizzate le orbite iniziale e finale in vari punti.</a:t>
            </a:r>
          </a:p>
          <a:p>
            <a:r>
              <a:rPr lang="it-IT" b="1" dirty="0"/>
              <a:t>Per ogni coppia di punti iniziale e finale</a:t>
            </a:r>
            <a:r>
              <a:rPr lang="it-IT" dirty="0"/>
              <a:t>, sono state poi trovate tutte le possibili manovre secanti passanti da essi attraverso una variazione di anomalia di pericentro.</a:t>
            </a:r>
          </a:p>
          <a:p>
            <a:r>
              <a:rPr lang="it-IT" dirty="0"/>
              <a:t>Sono state poi scartate le manovre non valide grazie allo </a:t>
            </a:r>
            <a:r>
              <a:rPr lang="it-IT" b="1" dirty="0"/>
              <a:t>studio del grafico</a:t>
            </a:r>
            <a:r>
              <a:rPr lang="it-IT" dirty="0"/>
              <a:t> dell’eccentricità in funzione di omega.</a:t>
            </a:r>
          </a:p>
          <a:p>
            <a:r>
              <a:rPr lang="it-IT" dirty="0"/>
              <a:t>Dopo tale filtraggio, è stata scelta tra tutte la </a:t>
            </a:r>
            <a:r>
              <a:rPr lang="it-IT" b="1" dirty="0"/>
              <a:t>manovra con il minor costo totale</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11</a:t>
            </a:fld>
            <a:endParaRPr lang="it-IT"/>
          </a:p>
        </p:txBody>
      </p:sp>
    </p:spTree>
    <p:extLst>
      <p:ext uri="{BB962C8B-B14F-4D97-AF65-F5344CB8AC3E}">
        <p14:creationId xmlns:p14="http://schemas.microsoft.com/office/powerpoint/2010/main" val="416861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strategia così trovata si può notare che </a:t>
            </a:r>
            <a:r>
              <a:rPr lang="it-IT" b="1" dirty="0"/>
              <a:t>il punto di manovra è molto vicino al punto di partenza</a:t>
            </a:r>
            <a:r>
              <a:rPr lang="it-IT" dirty="0"/>
              <a:t>, leggermente indietreggiato.</a:t>
            </a:r>
          </a:p>
          <a:p>
            <a:r>
              <a:rPr lang="it-IT" dirty="0"/>
              <a:t>A causa di ciò, il </a:t>
            </a:r>
            <a:r>
              <a:rPr lang="it-IT" b="1" dirty="0"/>
              <a:t>tempo trascorso lungo l’orbita iniziale risulta notevole</a:t>
            </a:r>
            <a:r>
              <a:rPr lang="it-IT" dirty="0"/>
              <a:t>.</a:t>
            </a:r>
          </a:p>
          <a:p>
            <a:r>
              <a:rPr lang="it-IT" dirty="0"/>
              <a:t>Per limitare i tempi, è stato quindi pensato di </a:t>
            </a:r>
            <a:r>
              <a:rPr lang="it-IT" b="1" dirty="0"/>
              <a:t>ripetere il procedimento</a:t>
            </a:r>
            <a:r>
              <a:rPr lang="it-IT" dirty="0"/>
              <a:t> eseguito </a:t>
            </a:r>
            <a:r>
              <a:rPr lang="it-IT" b="1" dirty="0"/>
              <a:t>imponendo il primo punto di manovra nel punto iniziale</a:t>
            </a:r>
            <a:r>
              <a:rPr lang="it-IT" dirty="0"/>
              <a:t>, discretizzando solamente l’orbita finale.</a:t>
            </a:r>
          </a:p>
        </p:txBody>
      </p:sp>
      <p:sp>
        <p:nvSpPr>
          <p:cNvPr id="4" name="Segnaposto numero diapositiva 3"/>
          <p:cNvSpPr>
            <a:spLocks noGrp="1"/>
          </p:cNvSpPr>
          <p:nvPr>
            <p:ph type="sldNum" sz="quarter" idx="5"/>
          </p:nvPr>
        </p:nvSpPr>
        <p:spPr/>
        <p:txBody>
          <a:bodyPr/>
          <a:lstStyle/>
          <a:p>
            <a:fld id="{DDA09090-268C-4DF2-B2E7-B5C5F4626554}" type="slidenum">
              <a:rPr lang="it-IT" smtClean="0"/>
              <a:t>12</a:t>
            </a:fld>
            <a:endParaRPr lang="it-IT"/>
          </a:p>
        </p:txBody>
      </p:sp>
    </p:spTree>
    <p:extLst>
      <p:ext uri="{BB962C8B-B14F-4D97-AF65-F5344CB8AC3E}">
        <p14:creationId xmlns:p14="http://schemas.microsoft.com/office/powerpoint/2010/main" val="811780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strategia così definita impiega quasi la </a:t>
            </a:r>
            <a:r>
              <a:rPr lang="it-IT" b="1" dirty="0"/>
              <a:t>metà del tempo rispetto alla precedente</a:t>
            </a:r>
            <a:r>
              <a:rPr lang="it-IT" dirty="0"/>
              <a:t>, al costo di sacrificare un </a:t>
            </a:r>
            <a:r>
              <a:rPr lang="it-IT" b="1" dirty="0"/>
              <a:t>aumento dei costi del 1.54%</a:t>
            </a:r>
            <a:r>
              <a:rPr lang="it-IT" dirty="0"/>
              <a:t>.</a:t>
            </a:r>
          </a:p>
          <a:p>
            <a:r>
              <a:rPr lang="it-IT" dirty="0"/>
              <a:t>Tale scelta risulta quindi un </a:t>
            </a:r>
            <a:r>
              <a:rPr lang="it-IT" b="1" dirty="0"/>
              <a:t>ottimo compromesso tra costo e tempo della strategia</a:t>
            </a:r>
            <a:r>
              <a:rPr lang="it-IT" dirty="0"/>
              <a:t>.</a:t>
            </a:r>
          </a:p>
        </p:txBody>
      </p:sp>
      <p:sp>
        <p:nvSpPr>
          <p:cNvPr id="4" name="Segnaposto numero diapositiva 3"/>
          <p:cNvSpPr>
            <a:spLocks noGrp="1"/>
          </p:cNvSpPr>
          <p:nvPr>
            <p:ph type="sldNum" sz="quarter" idx="5"/>
          </p:nvPr>
        </p:nvSpPr>
        <p:spPr/>
        <p:txBody>
          <a:bodyPr/>
          <a:lstStyle/>
          <a:p>
            <a:fld id="{DDA09090-268C-4DF2-B2E7-B5C5F4626554}" type="slidenum">
              <a:rPr lang="it-IT" smtClean="0"/>
              <a:t>13</a:t>
            </a:fld>
            <a:endParaRPr lang="it-IT"/>
          </a:p>
        </p:txBody>
      </p:sp>
    </p:spTree>
    <p:extLst>
      <p:ext uri="{BB962C8B-B14F-4D97-AF65-F5344CB8AC3E}">
        <p14:creationId xmlns:p14="http://schemas.microsoft.com/office/powerpoint/2010/main" val="864355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terza alternativa proposta fa </a:t>
            </a:r>
            <a:r>
              <a:rPr lang="it-IT" b="1" dirty="0"/>
              <a:t>uso di una manovra tangente effettuata in un punto arbitrario</a:t>
            </a:r>
            <a:r>
              <a:rPr lang="it-IT" dirty="0"/>
              <a:t>.</a:t>
            </a:r>
          </a:p>
          <a:p>
            <a:r>
              <a:rPr lang="it-IT" dirty="0"/>
              <a:t>Tale manovra risulta utile sia per </a:t>
            </a:r>
            <a:r>
              <a:rPr lang="it-IT" b="1" dirty="0"/>
              <a:t>cambiare l’anomalia di pericentro</a:t>
            </a:r>
            <a:r>
              <a:rPr lang="it-IT" dirty="0"/>
              <a:t> sia per </a:t>
            </a:r>
            <a:r>
              <a:rPr lang="it-IT" b="1" dirty="0"/>
              <a:t>diminuire il costo del cambio piano</a:t>
            </a:r>
            <a:r>
              <a:rPr lang="it-IT" dirty="0"/>
              <a:t> effettuato in seguito.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14</a:t>
            </a:fld>
            <a:endParaRPr lang="it-IT"/>
          </a:p>
        </p:txBody>
      </p:sp>
    </p:spTree>
    <p:extLst>
      <p:ext uri="{BB962C8B-B14F-4D97-AF65-F5344CB8AC3E}">
        <p14:creationId xmlns:p14="http://schemas.microsoft.com/office/powerpoint/2010/main" val="3525453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manovra effettuata dalla strategia è quindi la </a:t>
            </a:r>
            <a:r>
              <a:rPr lang="it-IT" b="1" dirty="0"/>
              <a:t>manovra tangente</a:t>
            </a:r>
            <a:r>
              <a:rPr lang="it-IT" dirty="0"/>
              <a:t>.</a:t>
            </a:r>
          </a:p>
          <a:p>
            <a:r>
              <a:rPr lang="it-IT" b="1" dirty="0"/>
              <a:t>L’anomalia di pericentro</a:t>
            </a:r>
            <a:r>
              <a:rPr lang="it-IT" dirty="0"/>
              <a:t> ottenuta a seguito della manovra </a:t>
            </a:r>
            <a:r>
              <a:rPr lang="it-IT" b="1" dirty="0"/>
              <a:t>è stata imposta</a:t>
            </a:r>
            <a:r>
              <a:rPr lang="it-IT" dirty="0"/>
              <a:t>, in modo che l’</a:t>
            </a:r>
            <a:r>
              <a:rPr lang="it-IT" b="1" dirty="0"/>
              <a:t>orbita dopo il cambio piano fosse allineata a quella finale</a:t>
            </a:r>
            <a:r>
              <a:rPr lang="it-IT" dirty="0"/>
              <a:t>.</a:t>
            </a:r>
          </a:p>
          <a:p>
            <a:r>
              <a:rPr lang="it-IT" dirty="0"/>
              <a:t>Oltre a questo, anche il </a:t>
            </a:r>
            <a:r>
              <a:rPr lang="it-IT" b="1" dirty="0"/>
              <a:t>modulo dell’impulso iniziale è stato imposto</a:t>
            </a:r>
            <a:r>
              <a:rPr lang="it-IT" dirty="0"/>
              <a:t>, in modo che il </a:t>
            </a:r>
            <a:r>
              <a:rPr lang="it-IT" b="1" dirty="0"/>
              <a:t>costo totale della strategia sia minimizzato</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15</a:t>
            </a:fld>
            <a:endParaRPr lang="it-IT"/>
          </a:p>
        </p:txBody>
      </p:sp>
    </p:spTree>
    <p:extLst>
      <p:ext uri="{BB962C8B-B14F-4D97-AF65-F5344CB8AC3E}">
        <p14:creationId xmlns:p14="http://schemas.microsoft.com/office/powerpoint/2010/main" val="4278237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a:t>
            </a:r>
            <a:r>
              <a:rPr lang="it-IT" b="1" dirty="0"/>
              <a:t>parametro omega</a:t>
            </a:r>
            <a:r>
              <a:rPr lang="it-IT" dirty="0"/>
              <a:t> da imporre è stato trovato agevolmente attraverso le </a:t>
            </a:r>
            <a:r>
              <a:rPr lang="it-IT" b="1" dirty="0"/>
              <a:t>formule di cambio piano</a:t>
            </a:r>
            <a:r>
              <a:rPr lang="it-IT" dirty="0"/>
              <a:t>, avendo come dati i parametri dell’orbita finale e l’inclinazione del piano iniziale.</a:t>
            </a:r>
          </a:p>
          <a:p>
            <a:r>
              <a:rPr lang="it-IT" dirty="0"/>
              <a:t>Il </a:t>
            </a:r>
            <a:r>
              <a:rPr lang="it-IT" b="1" dirty="0"/>
              <a:t>parametro di impulso iniziale</a:t>
            </a:r>
            <a:r>
              <a:rPr lang="it-IT" dirty="0"/>
              <a:t> da imporre è stato </a:t>
            </a:r>
            <a:r>
              <a:rPr lang="it-IT" b="1" dirty="0"/>
              <a:t>trovato numericamente attraverso il grafico</a:t>
            </a:r>
            <a:r>
              <a:rPr lang="it-IT" dirty="0"/>
              <a:t> del costo totale, di cui è stato scelto il valore minimo.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16</a:t>
            </a:fld>
            <a:endParaRPr lang="it-IT"/>
          </a:p>
        </p:txBody>
      </p:sp>
    </p:spTree>
    <p:extLst>
      <p:ext uri="{BB962C8B-B14F-4D97-AF65-F5344CB8AC3E}">
        <p14:creationId xmlns:p14="http://schemas.microsoft.com/office/powerpoint/2010/main" val="3223330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 seguito della manovra tangente è stato eseguito il </a:t>
            </a:r>
            <a:r>
              <a:rPr lang="it-IT" b="1" dirty="0"/>
              <a:t>cambio piano</a:t>
            </a:r>
            <a:r>
              <a:rPr lang="it-IT" dirty="0"/>
              <a:t>, il cui </a:t>
            </a:r>
            <a:r>
              <a:rPr lang="it-IT" b="1" dirty="0"/>
              <a:t>costo risulta ridotto grazie all’aumento di semiasse ed eccentricità</a:t>
            </a:r>
            <a:r>
              <a:rPr lang="it-IT" dirty="0"/>
              <a:t> dati dalla manovra precedente.</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17</a:t>
            </a:fld>
            <a:endParaRPr lang="it-IT"/>
          </a:p>
        </p:txBody>
      </p:sp>
    </p:spTree>
    <p:extLst>
      <p:ext uri="{BB962C8B-B14F-4D97-AF65-F5344CB8AC3E}">
        <p14:creationId xmlns:p14="http://schemas.microsoft.com/office/powerpoint/2010/main" val="3874874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ci si congiunge con l’orbita finale attraverso una semplice </a:t>
            </a:r>
            <a:r>
              <a:rPr lang="it-IT" b="1" dirty="0"/>
              <a:t>manovra bitangente</a:t>
            </a:r>
            <a:r>
              <a:rPr lang="it-IT" dirty="0"/>
              <a:t> dall’apocentro della prima al pericentro della seconda.</a:t>
            </a:r>
          </a:p>
          <a:p>
            <a:r>
              <a:rPr lang="it-IT" dirty="0"/>
              <a:t>Si può notare come il </a:t>
            </a:r>
            <a:r>
              <a:rPr lang="it-IT" b="1" dirty="0"/>
              <a:t>secondo impulso della manovra sia molto contenuto</a:t>
            </a:r>
            <a:r>
              <a:rPr lang="it-IT" dirty="0"/>
              <a:t>: ciò è dovuto al fatto che gli </a:t>
            </a:r>
            <a:r>
              <a:rPr lang="it-IT" b="1" dirty="0" err="1"/>
              <a:t>apocentri</a:t>
            </a:r>
            <a:r>
              <a:rPr lang="it-IT" dirty="0"/>
              <a:t> delle orbite di cambio piano e della finale sono molto </a:t>
            </a:r>
            <a:r>
              <a:rPr lang="it-IT" b="1" dirty="0"/>
              <a:t>vicini</a:t>
            </a:r>
            <a:r>
              <a:rPr lang="it-IT" dirty="0"/>
              <a:t> tra loro, a soli </a:t>
            </a:r>
            <a:r>
              <a:rPr lang="it-IT" b="1" dirty="0"/>
              <a:t>323 metri</a:t>
            </a:r>
            <a:r>
              <a:rPr lang="it-IT" dirty="0"/>
              <a:t> di distanza.</a:t>
            </a:r>
          </a:p>
          <a:p>
            <a:r>
              <a:rPr lang="it-IT" dirty="0"/>
              <a:t>Se invece di </a:t>
            </a:r>
            <a:r>
              <a:rPr lang="it-IT" b="1" dirty="0"/>
              <a:t>imporre</a:t>
            </a:r>
            <a:r>
              <a:rPr lang="it-IT" dirty="0"/>
              <a:t> l’impulso iniziale si fosse scelto di imporre la </a:t>
            </a:r>
            <a:r>
              <a:rPr lang="it-IT" b="1" dirty="0"/>
              <a:t>coincidenza tra gli </a:t>
            </a:r>
            <a:r>
              <a:rPr lang="it-IT" b="1" dirty="0" err="1"/>
              <a:t>apocentri</a:t>
            </a:r>
            <a:r>
              <a:rPr lang="it-IT" dirty="0"/>
              <a:t>, l’intera manovra sarebbe sostituita da un </a:t>
            </a:r>
            <a:r>
              <a:rPr lang="it-IT" b="1" dirty="0"/>
              <a:t>singolo impulso dell’apocentro</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18</a:t>
            </a:fld>
            <a:endParaRPr lang="it-IT"/>
          </a:p>
        </p:txBody>
      </p:sp>
    </p:spTree>
    <p:extLst>
      <p:ext uri="{BB962C8B-B14F-4D97-AF65-F5344CB8AC3E}">
        <p14:creationId xmlns:p14="http://schemas.microsoft.com/office/powerpoint/2010/main" val="859363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19</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200" dirty="0">
              <a:effectLst/>
              <a:latin typeface="Times New Roman" panose="02020603050405020304" pitchFamily="18" charset="0"/>
              <a:ea typeface="Times New Roman" panose="02020603050405020304" pitchFamily="18" charset="0"/>
            </a:endParaRPr>
          </a:p>
          <a:p>
            <a:endParaRPr lang="it-IT" sz="28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a:t>
            </a:r>
          </a:p>
          <a:p>
            <a:pPr algn="just"/>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l’ascensione retta del nodo ascendente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quarto e ultimo impulso, c</a:t>
            </a:r>
            <a:r>
              <a:rPr lang="it-IT" sz="1800" dirty="0">
                <a:effectLst/>
                <a:latin typeface="Calibri" panose="020F0502020204030204" pitchFamily="34" charset="0"/>
              </a:rPr>
              <a:t>osì che si possa raggiungere il </a:t>
            </a:r>
            <a:r>
              <a:rPr lang="it-IT" sz="1800">
                <a:effectLst/>
                <a:latin typeface="Calibri" panose="020F0502020204030204" pitchFamily="34" charset="0"/>
              </a:rPr>
              <a:t>theta assegnato</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09/01/2023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09/01/2023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09/01/2023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09/01/2023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76816" y="4811242"/>
            <a:ext cx="6025662" cy="1912828"/>
          </a:xfrm>
        </p:spPr>
        <p:txBody>
          <a:bodyPr anchor="t">
            <a:normAutofit/>
          </a:bodyPr>
          <a:lstStyle/>
          <a:p>
            <a:pPr algn="l"/>
            <a:r>
              <a:rPr lang="it-IT" sz="3200" i="1" dirty="0">
                <a:solidFill>
                  <a:schemeClr val="bg1"/>
                </a:solidFill>
              </a:rPr>
              <a:t>Gruppo C13</a:t>
            </a:r>
            <a:br>
              <a:rPr lang="it-IT" sz="3200" i="1" dirty="0">
                <a:solidFill>
                  <a:schemeClr val="bg1"/>
                </a:solidFill>
              </a:rPr>
            </a:br>
            <a:r>
              <a:rPr lang="it-IT" sz="3200" i="1" dirty="0">
                <a:solidFill>
                  <a:schemeClr val="bg1"/>
                </a:solidFill>
              </a:rPr>
              <a:t>Prova finale</a:t>
            </a:r>
            <a:br>
              <a:rPr lang="it-IT" sz="3200" i="1" dirty="0">
                <a:solidFill>
                  <a:schemeClr val="bg1"/>
                </a:solidFill>
              </a:rPr>
            </a:br>
            <a:r>
              <a:rPr lang="it-IT" sz="3200" i="1" dirty="0">
                <a:solidFill>
                  <a:schemeClr val="bg1"/>
                </a:solidFill>
              </a:rPr>
              <a:t>Introduzione all’analisi di missioni spaziali</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6670549" y="4811242"/>
            <a:ext cx="4747728" cy="1709849"/>
          </a:xfrm>
        </p:spPr>
        <p:txBody>
          <a:bodyPr anchor="b">
            <a:normAutofit/>
          </a:bodyPr>
          <a:lstStyle/>
          <a:p>
            <a:pPr algn="l"/>
            <a:r>
              <a:rPr lang="it-IT" dirty="0">
                <a:solidFill>
                  <a:schemeClr val="bg1"/>
                </a:solidFill>
                <a:latin typeface="+mj-lt"/>
              </a:rPr>
              <a:t>Silvia Pala                     10694997</a:t>
            </a:r>
          </a:p>
          <a:p>
            <a:pPr algn="l"/>
            <a:r>
              <a:rPr lang="it-IT" dirty="0">
                <a:solidFill>
                  <a:schemeClr val="bg1"/>
                </a:solidFill>
                <a:latin typeface="+mj-lt"/>
              </a:rPr>
              <a:t>Alex Cristian </a:t>
            </a:r>
            <a:r>
              <a:rPr lang="it-IT" dirty="0" err="1">
                <a:solidFill>
                  <a:schemeClr val="bg1"/>
                </a:solidFill>
                <a:latin typeface="+mj-lt"/>
              </a:rPr>
              <a:t>Turcu</a:t>
            </a:r>
            <a:r>
              <a:rPr lang="it-IT" dirty="0">
                <a:solidFill>
                  <a:schemeClr val="bg1"/>
                </a:solidFill>
                <a:latin typeface="+mj-lt"/>
              </a:rPr>
              <a:t>     10711624</a:t>
            </a:r>
          </a:p>
          <a:p>
            <a:pPr algn="l"/>
            <a:r>
              <a:rPr lang="it-IT" dirty="0">
                <a:solidFill>
                  <a:schemeClr val="bg1"/>
                </a:solidFill>
                <a:latin typeface="+mj-lt"/>
              </a:rPr>
              <a:t>Paolo Vanelli               10730510</a:t>
            </a:r>
          </a:p>
        </p:txBody>
      </p:sp>
    </p:spTree>
    <p:extLst>
      <p:ext uri="{BB962C8B-B14F-4D97-AF65-F5344CB8AC3E}">
        <p14:creationId xmlns:p14="http://schemas.microsoft.com/office/powerpoint/2010/main" val="1073600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4265001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11</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5"/>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3725063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12</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1840586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13</a:t>
            </a:fld>
            <a:endParaRPr lang="it-IT"/>
          </a:p>
        </p:txBody>
      </p:sp>
    </p:spTree>
    <p:extLst>
      <p:ext uri="{BB962C8B-B14F-4D97-AF65-F5344CB8AC3E}">
        <p14:creationId xmlns:p14="http://schemas.microsoft.com/office/powerpoint/2010/main" val="3012193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3"/>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3545055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3"/>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15</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0" y="1063464"/>
            <a:ext cx="5598458" cy="5235753"/>
          </a:xfrm>
        </p:spPr>
      </p:pic>
      <p:sp>
        <p:nvSpPr>
          <p:cNvPr id="4" name="Ovale 3">
            <a:extLst>
              <a:ext uri="{FF2B5EF4-FFF2-40B4-BE49-F238E27FC236}">
                <a16:creationId xmlns:a16="http://schemas.microsoft.com/office/drawing/2014/main" id="{0524F99E-F30D-08B6-7D9D-50BBD98F8708}"/>
              </a:ext>
            </a:extLst>
          </p:cNvPr>
          <p:cNvSpPr/>
          <p:nvPr/>
        </p:nvSpPr>
        <p:spPr>
          <a:xfrm>
            <a:off x="4687355" y="2765980"/>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83670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lvl="0">
                  <a:lnSpc>
                    <a:spcPct val="120000"/>
                  </a:lnSpc>
                </a:pPr>
                <a:r>
                  <a:rPr lang="it-IT" b="1" dirty="0">
                    <a:solidFill>
                      <a:prstClr val="black"/>
                    </a:solidFill>
                  </a:rPr>
                  <a:t>Come si trova il parametro </a:t>
                </a:r>
                <a14:m>
                  <m:oMath xmlns:m="http://schemas.openxmlformats.org/officeDocument/2006/math">
                    <m:r>
                      <a:rPr lang="it-IT" b="1" i="1">
                        <a:solidFill>
                          <a:prstClr val="black"/>
                        </a:solidFill>
                        <a:latin typeface="Cambria Math" panose="02040503050406030204" pitchFamily="18" charset="0"/>
                      </a:rPr>
                      <m:t>𝝎</m:t>
                    </m:r>
                  </m:oMath>
                </a14:m>
                <a:r>
                  <a:rPr lang="it-IT" b="1" dirty="0">
                    <a:solidFill>
                      <a:prstClr val="black"/>
                    </a:solidFill>
                  </a:rPr>
                  <a:t> da imporre nella manovra?</a:t>
                </a:r>
              </a:p>
              <a:p>
                <a:pPr marL="457200" lvl="1" indent="0">
                  <a:lnSpc>
                    <a:spcPct val="120000"/>
                  </a:lnSpc>
                  <a:buNone/>
                </a:pPr>
                <a:r>
                  <a:rPr lang="it-IT" sz="1600" dirty="0">
                    <a:solidFill>
                      <a:prstClr val="black"/>
                    </a:solidFill>
                  </a:rPr>
                  <a:t>Avendo nota l’orbita finale e l’inclinazione del piano orbitale iniziale, è possibile sfruttare le </a:t>
                </a:r>
                <a:r>
                  <a:rPr lang="it-IT" sz="1600" u="sng" dirty="0">
                    <a:solidFill>
                      <a:prstClr val="black"/>
                    </a:solidFill>
                  </a:rPr>
                  <a:t>formule per il cambio di piano</a:t>
                </a:r>
                <a:r>
                  <a:rPr lang="it-IT" sz="1600" dirty="0">
                    <a:solidFill>
                      <a:prstClr val="black"/>
                    </a:solidFill>
                  </a:rPr>
                  <a:t> per ottenere la </a:t>
                </a:r>
                <a14:m>
                  <m:oMath xmlns:m="http://schemas.openxmlformats.org/officeDocument/2006/math">
                    <m:r>
                      <a:rPr lang="it-IT" sz="1600" i="1">
                        <a:solidFill>
                          <a:prstClr val="black"/>
                        </a:solidFill>
                        <a:latin typeface="Cambria Math" panose="02040503050406030204" pitchFamily="18" charset="0"/>
                      </a:rPr>
                      <m:t>𝜔</m:t>
                    </m:r>
                  </m:oMath>
                </a14:m>
                <a:r>
                  <a:rPr lang="it-IT" sz="1600" dirty="0">
                    <a:solidFill>
                      <a:prstClr val="black"/>
                    </a:solidFill>
                  </a:rPr>
                  <a:t> necessaria sul piano iniziale e i punti di cambio piano disponibili.</a:t>
                </a:r>
              </a:p>
              <a:p>
                <a:pPr lvl="0">
                  <a:lnSpc>
                    <a:spcPct val="120000"/>
                  </a:lnSpc>
                </a:pPr>
                <a:r>
                  <a:rPr lang="it-IT" b="1" dirty="0">
                    <a:solidFill>
                      <a:prstClr val="black"/>
                    </a:solidFill>
                  </a:rPr>
                  <a:t>Come e perché è stato scelto l’impulso iniziale?</a:t>
                </a:r>
              </a:p>
              <a:p>
                <a:pPr marL="457200" lvl="1" indent="0">
                  <a:lnSpc>
                    <a:spcPct val="120000"/>
                  </a:lnSpc>
                  <a:buNone/>
                </a:pPr>
                <a:r>
                  <a:rPr lang="it-IT" sz="1600" dirty="0">
                    <a:solidFill>
                      <a:prstClr val="black"/>
                    </a:solidFill>
                  </a:rPr>
                  <a:t>Il </a:t>
                </a:r>
                <a:r>
                  <a:rPr lang="it-IT" sz="1600" u="sng" dirty="0">
                    <a:solidFill>
                      <a:prstClr val="black"/>
                    </a:solidFill>
                  </a:rPr>
                  <a:t>problema</a:t>
                </a:r>
                <a:r>
                  <a:rPr lang="it-IT" sz="1600" dirty="0">
                    <a:solidFill>
                      <a:prstClr val="black"/>
                    </a:solidFill>
                  </a:rPr>
                  <a:t> finora descritto risulta </a:t>
                </a:r>
                <a:r>
                  <a:rPr lang="it-IT" sz="1600" u="sng" dirty="0">
                    <a:solidFill>
                      <a:prstClr val="black"/>
                    </a:solidFill>
                  </a:rPr>
                  <a:t>sotto determinato</a:t>
                </a:r>
                <a:r>
                  <a:rPr lang="it-IT" sz="1600" dirty="0">
                    <a:solidFill>
                      <a:prstClr val="black"/>
                    </a:solidFill>
                  </a:rPr>
                  <a:t>, pertanto è necessario imporre un’ulteriore condizione. È stato scelto di studiare </a:t>
                </a:r>
                <a:r>
                  <a:rPr lang="it-IT" sz="1600" u="sng" dirty="0">
                    <a:solidFill>
                      <a:prstClr val="black"/>
                    </a:solidFill>
                  </a:rPr>
                  <a:t>graficamente</a:t>
                </a:r>
                <a:r>
                  <a:rPr lang="it-IT" sz="1600" dirty="0">
                    <a:solidFill>
                      <a:prstClr val="black"/>
                    </a:solidFill>
                  </a:rPr>
                  <a:t> il costo complessivo della strategia in funzione dell’impulso iniziale e di imporre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3"/>
                <a:stretch>
                  <a:fillRect l="-471" r="-94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16</a:t>
            </a:fld>
            <a:endParaRPr lang="it-IT"/>
          </a:p>
        </p:txBody>
      </p:sp>
    </p:spTree>
    <p:extLst>
      <p:ext uri="{BB962C8B-B14F-4D97-AF65-F5344CB8AC3E}">
        <p14:creationId xmlns:p14="http://schemas.microsoft.com/office/powerpoint/2010/main" val="1660145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3"/>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17</a:t>
            </a:fld>
            <a:endParaRPr lang="it-IT"/>
          </a:p>
        </p:txBody>
      </p:sp>
      <p:sp>
        <p:nvSpPr>
          <p:cNvPr id="4" name="Ovale 3">
            <a:extLst>
              <a:ext uri="{FF2B5EF4-FFF2-40B4-BE49-F238E27FC236}">
                <a16:creationId xmlns:a16="http://schemas.microsoft.com/office/drawing/2014/main" id="{D59D693A-76E7-36ED-DD18-16F7EA9B34B5}"/>
              </a:ext>
            </a:extLst>
          </p:cNvPr>
          <p:cNvSpPr/>
          <p:nvPr/>
        </p:nvSpPr>
        <p:spPr>
          <a:xfrm>
            <a:off x="4862328" y="281619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3046672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3"/>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18</a:t>
            </a:fld>
            <a:endParaRPr lang="it-IT"/>
          </a:p>
        </p:txBody>
      </p:sp>
      <p:sp>
        <p:nvSpPr>
          <p:cNvPr id="4" name="Ovale 3">
            <a:extLst>
              <a:ext uri="{FF2B5EF4-FFF2-40B4-BE49-F238E27FC236}">
                <a16:creationId xmlns:a16="http://schemas.microsoft.com/office/drawing/2014/main" id="{F059E6E6-90D3-ABF7-0337-AAE84CF91830}"/>
              </a:ext>
            </a:extLst>
          </p:cNvPr>
          <p:cNvSpPr/>
          <p:nvPr/>
        </p:nvSpPr>
        <p:spPr>
          <a:xfrm>
            <a:off x="4632130" y="2311026"/>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7" name="Ovale 6">
            <a:extLst>
              <a:ext uri="{FF2B5EF4-FFF2-40B4-BE49-F238E27FC236}">
                <a16:creationId xmlns:a16="http://schemas.microsoft.com/office/drawing/2014/main" id="{84276853-3035-9712-8CAA-EEBAD66D97EE}"/>
              </a:ext>
            </a:extLst>
          </p:cNvPr>
          <p:cNvSpPr/>
          <p:nvPr/>
        </p:nvSpPr>
        <p:spPr>
          <a:xfrm>
            <a:off x="4882066" y="298760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853907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19</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6FD389F-AED5-49C7-0EC0-A1FC6FF4D77F}"/>
              </a:ext>
            </a:extLst>
          </p:cNvPr>
          <p:cNvCxnSpPr/>
          <p:nvPr/>
        </p:nvCxnSpPr>
        <p:spPr>
          <a:xfrm>
            <a:off x="2547257" y="1528354"/>
            <a:ext cx="3135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15" name="Connettore 2 14">
            <a:extLst>
              <a:ext uri="{FF2B5EF4-FFF2-40B4-BE49-F238E27FC236}">
                <a16:creationId xmlns:a16="http://schemas.microsoft.com/office/drawing/2014/main" id="{90694646-11A3-9801-DCA9-60F05C168E4E}"/>
              </a:ext>
            </a:extLst>
          </p:cNvPr>
          <p:cNvCxnSpPr/>
          <p:nvPr/>
        </p:nvCxnSpPr>
        <p:spPr>
          <a:xfrm>
            <a:off x="3252651" y="1488859"/>
            <a:ext cx="522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EA3B230-D228-AA46-14B2-AFCF69577857}"/>
              </a:ext>
            </a:extLst>
          </p:cNvPr>
          <p:cNvCxnSpPr/>
          <p:nvPr/>
        </p:nvCxnSpPr>
        <p:spPr>
          <a:xfrm>
            <a:off x="2782389" y="1515291"/>
            <a:ext cx="4180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1549311466"/>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endParaRPr lang="it-IT" sz="1600" b="1" dirty="0">
              <a:effectLst/>
              <a:ea typeface="Times New Roman" panose="02020603050405020304" pitchFamily="18" charset="0"/>
            </a:endParaRPr>
          </a:p>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893</TotalTime>
  <Words>2561</Words>
  <Application>Microsoft Office PowerPoint</Application>
  <PresentationFormat>Widescreen</PresentationFormat>
  <Paragraphs>268</Paragraphs>
  <Slides>20</Slides>
  <Notes>20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Arial</vt:lpstr>
      <vt:lpstr>Calibri</vt:lpstr>
      <vt:lpstr>Calibri Light</vt:lpstr>
      <vt:lpstr>Cambria Math</vt:lpstr>
      <vt:lpstr>Times New Roman</vt:lpstr>
      <vt:lpstr>Tema di Office</vt:lpstr>
      <vt:lpstr>Gruppo C13 Prova finale Introduzione all’analisi di missioni spaziali</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Alex Cristian Turcu</cp:lastModifiedBy>
  <cp:revision>17</cp:revision>
  <dcterms:created xsi:type="dcterms:W3CDTF">2023-01-04T14:38:41Z</dcterms:created>
  <dcterms:modified xsi:type="dcterms:W3CDTF">2023-01-09T14:11:49Z</dcterms:modified>
</cp:coreProperties>
</file>